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6" r:id="rId3"/>
    <p:sldId id="257" r:id="rId4"/>
    <p:sldId id="266" r:id="rId5"/>
    <p:sldId id="263" r:id="rId6"/>
    <p:sldId id="267" r:id="rId7"/>
    <p:sldId id="268" r:id="rId8"/>
    <p:sldId id="260" r:id="rId9"/>
    <p:sldId id="269" r:id="rId10"/>
    <p:sldId id="262" r:id="rId11"/>
    <p:sldId id="264" r:id="rId12"/>
    <p:sldId id="270" r:id="rId13"/>
    <p:sldId id="265" r:id="rId14"/>
    <p:sldId id="286" r:id="rId15"/>
    <p:sldId id="285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2447-33A6-4284-BA73-B4C5DDD5325C}" type="datetimeFigureOut">
              <a:rPr lang="pl-PL" smtClean="0"/>
              <a:pPr/>
              <a:t>06.11.2018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BD25-D1A8-471C-9B27-76DF2EE5B9E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85852" y="1857364"/>
            <a:ext cx="6400800" cy="1752600"/>
          </a:xfrm>
        </p:spPr>
        <p:txBody>
          <a:bodyPr/>
          <a:lstStyle/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Szkoła Podstawowa nr 18</a:t>
            </a:r>
          </a:p>
          <a:p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Dąbrowie Górniczej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  <a:latin typeface="Impact" pitchFamily="34" charset="0"/>
              </a:rPr>
              <a:t>Dąbrowa dla Niepodległej</a:t>
            </a:r>
            <a:endParaRPr lang="pl-PL" sz="48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5" name="Obraz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857496"/>
            <a:ext cx="2834036" cy="2721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az 5" descr="logo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071942"/>
            <a:ext cx="5693957" cy="2175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727700" cy="515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98976" cy="1162050"/>
          </a:xfrm>
        </p:spPr>
        <p:txBody>
          <a:bodyPr>
            <a:normAutofit fontScale="90000"/>
          </a:bodyPr>
          <a:lstStyle/>
          <a:p>
            <a:r>
              <a:rPr lang="pl-PL" sz="3100" dirty="0" smtClean="0">
                <a:latin typeface="Comic Sans MS" pitchFamily="66" charset="0"/>
              </a:rPr>
              <a:t/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/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/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27 października 2018.</a:t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2700" dirty="0" smtClean="0">
                <a:latin typeface="Comic Sans MS" pitchFamily="66" charset="0"/>
              </a:rPr>
              <a:t>Dzień dla Niepodległej</a:t>
            </a:r>
            <a:endParaRPr lang="pl-PL" sz="2700" dirty="0">
              <a:latin typeface="Comic Sans MS" pitchFamily="66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610744" cy="1224136"/>
          </a:xfrm>
        </p:spPr>
        <p:txBody>
          <a:bodyPr>
            <a:normAutofit/>
          </a:bodyPr>
          <a:lstStyle/>
          <a:p>
            <a:r>
              <a:rPr lang="pl-PL" dirty="0" smtClean="0"/>
              <a:t>W tym dniu dzieci tworzyły plakaty, latawce i inne „upominki” dla Niepodległej. Oglądaliśmy  filmy o historii naszej Ojczyzny, a także uczyliśmy się hymnu.</a:t>
            </a:r>
          </a:p>
          <a:p>
            <a:r>
              <a:rPr lang="pl-PL" dirty="0" smtClean="0"/>
              <a:t>To był wyjątkowo udany dzień!</a:t>
            </a:r>
            <a:endParaRPr lang="pl-PL" dirty="0"/>
          </a:p>
        </p:txBody>
      </p:sp>
      <p:pic>
        <p:nvPicPr>
          <p:cNvPr id="1028" name="Picture 4" descr="http://www.sp18dg.pl/wp-content/uploads/2018/10/DSC_0449-400x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3810000" cy="2533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www.sp18dg.pl/wp-content/uploads/2018/10/DSC_0529-400x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810000" cy="2533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://www.sp18dg.pl/wp-content/uploads/2018/10/DSC_0589-400x2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3810000" cy="2533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3312368" cy="4176464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/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Kto ty jesteś? Polak mały!</a:t>
            </a:r>
            <a:r>
              <a:rPr lang="pl-PL" sz="2400" dirty="0" smtClean="0">
                <a:latin typeface="Comic Sans MS" pitchFamily="66" charset="0"/>
              </a:rPr>
              <a:t/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18-19.10.2018 – zajęcia uczniów klas pierwszych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z Paniami z biblioteki pedagogicznej .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1600" dirty="0" smtClean="0">
                <a:latin typeface="Comic Sans MS" pitchFamily="66" charset="0"/>
              </a:rPr>
              <a:t>Dzieci poznały legendę o Lechu, Czechu i Rusie, obejrzały film o symbolach narodowych oraz wykonały prace plastyczne – godło Polski. </a:t>
            </a:r>
            <a:r>
              <a:rPr lang="pl-PL" sz="2000" dirty="0" smtClean="0">
                <a:latin typeface="Comic Sans MS" pitchFamily="66" charset="0"/>
              </a:rPr>
              <a:t/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/>
            </a:r>
            <a:br>
              <a:rPr lang="pl-PL" sz="2000" dirty="0" smtClean="0">
                <a:latin typeface="Comic Sans MS" pitchFamily="66" charset="0"/>
              </a:rPr>
            </a:br>
            <a:endParaRPr lang="pl-PL" sz="2000" dirty="0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3711517" cy="3053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3842302" cy="23040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http://www.sp18dg.pl/wp-content/uploads/2018/10/20181018_100033-225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717032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29.10 – 31.10.2018.</a:t>
            </a:r>
            <a:br>
              <a:rPr lang="pl-PL" sz="2800" dirty="0" smtClean="0"/>
            </a:br>
            <a:r>
              <a:rPr lang="pl-PL" sz="2800" dirty="0" smtClean="0"/>
              <a:t>Poznajemy miejsca pamięci narodowej…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600200"/>
            <a:ext cx="32861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       </a:t>
            </a:r>
            <a:r>
              <a:rPr lang="pl-PL" sz="2000" dirty="0" smtClean="0"/>
              <a:t>Uczniowie klas pierwszych odwiedzili pobliski cmentarz, aby oddać cześć</a:t>
            </a:r>
            <a:br>
              <a:rPr lang="pl-PL" sz="2000" dirty="0" smtClean="0"/>
            </a:br>
            <a:r>
              <a:rPr lang="pl-PL" sz="2000" dirty="0" smtClean="0"/>
              <a:t>i zapalić znicze na Grobie Siedmiu Szewców, miejscowych bohaterów zamordowanych przez hitlerowców w czasie drugiej wojny światowej.</a:t>
            </a:r>
            <a:endParaRPr lang="pl-PL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41294"/>
            <a:ext cx="4450085" cy="48025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6176" y="620688"/>
            <a:ext cx="2530624" cy="3196952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pl-PL" sz="1800" dirty="0" smtClean="0">
                <a:latin typeface="Comic Sans MS" pitchFamily="66" charset="0"/>
              </a:rPr>
              <a:t>    Uczniowie klas drugich zapalili znicze pod Pomnikiem Ofiar Katyńskich , który znajduje się przy kościele </a:t>
            </a:r>
            <a:br>
              <a:rPr lang="pl-PL" sz="1800" dirty="0" smtClean="0">
                <a:latin typeface="Comic Sans MS" pitchFamily="66" charset="0"/>
              </a:rPr>
            </a:br>
            <a:r>
              <a:rPr lang="pl-PL" sz="1800" dirty="0" smtClean="0">
                <a:latin typeface="Comic Sans MS" pitchFamily="66" charset="0"/>
              </a:rPr>
              <a:t>św. Antoniego w </a:t>
            </a:r>
            <a:r>
              <a:rPr lang="pl-PL" sz="1800" dirty="0" err="1" smtClean="0">
                <a:latin typeface="Comic Sans MS" pitchFamily="66" charset="0"/>
              </a:rPr>
              <a:t>Gołonogu</a:t>
            </a:r>
            <a:r>
              <a:rPr lang="pl-PL" sz="1800" dirty="0" smtClean="0">
                <a:latin typeface="Comic Sans MS" pitchFamily="66" charset="0"/>
              </a:rPr>
              <a:t>.</a:t>
            </a:r>
            <a:endParaRPr lang="pl-PL" sz="18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89040"/>
            <a:ext cx="4067497" cy="2590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85992"/>
            <a:ext cx="3186483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2656"/>
            <a:ext cx="2771353" cy="3058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8596" y="928670"/>
            <a:ext cx="2098575" cy="5040560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Comic Sans MS" pitchFamily="66" charset="0"/>
              </a:rPr>
              <a:t>Trzecioklasiści udali się pod pomnik „Żołnierza Zwycięzcy” na Placu Józefa Bema w </a:t>
            </a:r>
            <a:r>
              <a:rPr lang="pl-PL" sz="1800" dirty="0" err="1" smtClean="0">
                <a:latin typeface="Comic Sans MS" pitchFamily="66" charset="0"/>
              </a:rPr>
              <a:t>Gołonogu</a:t>
            </a:r>
            <a:r>
              <a:rPr lang="pl-PL" sz="1800" dirty="0" smtClean="0">
                <a:latin typeface="Comic Sans MS" pitchFamily="66" charset="0"/>
              </a:rPr>
              <a:t>, poświęconego bohaterom walczącym o niepodległą Polskę. </a:t>
            </a:r>
            <a:br>
              <a:rPr lang="pl-PL" sz="1800" dirty="0" smtClean="0">
                <a:latin typeface="Comic Sans MS" pitchFamily="66" charset="0"/>
              </a:rPr>
            </a:br>
            <a:r>
              <a:rPr lang="pl-PL" sz="1800" dirty="0" smtClean="0">
                <a:latin typeface="Comic Sans MS" pitchFamily="66" charset="0"/>
              </a:rPr>
              <a:t>Chwilą ciszy </a:t>
            </a:r>
            <a:br>
              <a:rPr lang="pl-PL" sz="1800" dirty="0" smtClean="0">
                <a:latin typeface="Comic Sans MS" pitchFamily="66" charset="0"/>
              </a:rPr>
            </a:br>
            <a:r>
              <a:rPr lang="pl-PL" sz="1800" dirty="0" smtClean="0">
                <a:latin typeface="Comic Sans MS" pitchFamily="66" charset="0"/>
              </a:rPr>
              <a:t>i płonącymi zniczami uczcili pamięć poległych.</a:t>
            </a:r>
          </a:p>
          <a:p>
            <a:pPr algn="ctr"/>
            <a:endParaRPr lang="pl-PL" sz="1800" dirty="0" smtClean="0">
              <a:latin typeface="Comic Sans MS" pitchFamily="66" charset="0"/>
            </a:endParaRPr>
          </a:p>
          <a:p>
            <a:pPr algn="ctr"/>
            <a:endParaRPr lang="pl-PL" sz="1800" dirty="0" smtClean="0">
              <a:latin typeface="Comic Sans MS" pitchFamily="66" charset="0"/>
            </a:endParaRPr>
          </a:p>
          <a:p>
            <a:pPr algn="ctr"/>
            <a:endParaRPr lang="pl-PL" sz="1800" dirty="0" smtClean="0">
              <a:latin typeface="Comic Sans MS" pitchFamily="66" charset="0"/>
            </a:endParaRPr>
          </a:p>
          <a:p>
            <a:pPr algn="ctr"/>
            <a:endParaRPr lang="pl-PL" sz="1800" dirty="0" smtClean="0">
              <a:latin typeface="Comic Sans MS" pitchFamily="66" charset="0"/>
            </a:endParaRPr>
          </a:p>
          <a:p>
            <a:pPr algn="ctr"/>
            <a:endParaRPr lang="pl-PL" sz="1800" dirty="0" smtClean="0">
              <a:latin typeface="Comic Sans MS" pitchFamily="66" charset="0"/>
            </a:endParaRPr>
          </a:p>
          <a:p>
            <a:pPr algn="ctr"/>
            <a:endParaRPr lang="pl-PL" sz="1800" dirty="0" smtClean="0">
              <a:latin typeface="Comic Sans MS" pitchFamily="66" charset="0"/>
            </a:endParaRPr>
          </a:p>
          <a:p>
            <a:pPr algn="ctr"/>
            <a:endParaRPr lang="pl-PL" sz="1800" dirty="0">
              <a:latin typeface="Comic Sans MS" pitchFamily="66" charset="0"/>
            </a:endParaRPr>
          </a:p>
        </p:txBody>
      </p:sp>
      <p:pic>
        <p:nvPicPr>
          <p:cNvPr id="3" name="Obraz 2" descr="pom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57796" y="1414180"/>
            <a:ext cx="5027085" cy="37703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Uczniowie </a:t>
            </a:r>
            <a:r>
              <a:rPr lang="pl-PL" b="1" smtClean="0"/>
              <a:t>klas </a:t>
            </a:r>
            <a:r>
              <a:rPr lang="pl-PL" b="1" smtClean="0"/>
              <a:t>IV-VIII </a:t>
            </a:r>
            <a:r>
              <a:rPr lang="pl-PL" b="1" dirty="0" smtClean="0"/>
              <a:t>SP 18</a:t>
            </a:r>
            <a:endParaRPr lang="pl-PL" b="1" dirty="0"/>
          </a:p>
        </p:txBody>
      </p:sp>
      <p:sp>
        <p:nvSpPr>
          <p:cNvPr id="4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Dąbrowa dla Niepodległej</a:t>
            </a:r>
            <a:endParaRPr lang="pl-PL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Tak obchodziliśmy Narodowe Święto Niepodległości w 2017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10 listopada wydanie specjalne Panoramy na żywo – z okazji 99 rocznicy odzyskania przez Polskę niepodległości. Uświetnili ją uczniowie z klas IV, V, VI, chór szkolny oraz zespół taneczny „ABC”. </a:t>
            </a:r>
            <a:endParaRPr lang="pl-PL" dirty="0"/>
          </a:p>
        </p:txBody>
      </p:sp>
      <p:pic>
        <p:nvPicPr>
          <p:cNvPr id="5" name="Obraz 4" descr="niepodległość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85" y="4143380"/>
            <a:ext cx="3048021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niepodległość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714752"/>
            <a:ext cx="3219464" cy="2414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71113_0959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3428992" cy="25717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20171113_100603 - Kopia - K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0042"/>
            <a:ext cx="4000496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 descr="20171113_100521 - Kopia - K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357562"/>
            <a:ext cx="2089562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Obraz 8" descr="20171113_1014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071942"/>
            <a:ext cx="3238491" cy="2428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Apel Pamięci w 155. rocznicę wybuchu Powstania Styczniowego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643438" cy="395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      23.01.2018 r. </a:t>
            </a:r>
            <a:r>
              <a:rPr lang="pl-PL" smtClean="0"/>
              <a:t>w Naszej </a:t>
            </a:r>
            <a:r>
              <a:rPr lang="pl-PL" dirty="0" smtClean="0"/>
              <a:t>szkole odbył się apel z okazji 155. rocznicy wybuchu powstania styczniowego przygotowany przez uczniów  klasy VI b i IV c pod kierunkiem nauczycieli historii.</a:t>
            </a:r>
          </a:p>
          <a:p>
            <a:pPr>
              <a:buNone/>
            </a:pPr>
            <a:r>
              <a:rPr lang="pl-PL" dirty="0" smtClean="0"/>
              <a:t>      Uczniowie przedstawili genezę oraz  przebieg powstania styczniowego. Wróciliśmy pamięcią do bohaterów narodowych, przywódców Polaków w walce o wolność. Występ uatrakcyjniała prezentacja P</a:t>
            </a:r>
            <a:r>
              <a:rPr lang="pl-PL" i="1" dirty="0" smtClean="0"/>
              <a:t>owstanie styczniowe w malarstwie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 descr="powstanie zdjęcie 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634853"/>
            <a:ext cx="4041775" cy="3031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Dąbrowa dla Niepodległej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Uczniowie klas I-III SP 18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/>
              <a:t>Rocznica Powstania Kościuszkowskiego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Braliśmy udział w przygotowanym  przez klasę IV c i V b apelu upamiętniającym 224 rocznicę Powstania Kościuszkowskiego.</a:t>
            </a:r>
          </a:p>
          <a:p>
            <a:endParaRPr lang="pl-PL" dirty="0"/>
          </a:p>
        </p:txBody>
      </p:sp>
      <p:pic>
        <p:nvPicPr>
          <p:cNvPr id="4" name="Obraz 3" descr="Powstanie Kościuszkowskie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357562"/>
            <a:ext cx="3652469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Powstanie Kościuszkowski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857496"/>
            <a:ext cx="2470788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Powstanie kościuszkowsk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929198"/>
            <a:ext cx="2505084" cy="16658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err="1" smtClean="0"/>
              <a:t>Gołonóg</a:t>
            </a:r>
            <a:r>
              <a:rPr lang="pl-PL" sz="4000" b="1" dirty="0" smtClean="0"/>
              <a:t> dla Niepodległości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Parafia  św. Antoniego lokalne przedszkola i szkoły wzięły udział w uroczystości </a:t>
            </a:r>
            <a:r>
              <a:rPr lang="pl-PL" b="1" i="1" dirty="0" smtClean="0"/>
              <a:t>GOŁONÓG DLA NIEPODLEGŁOŚCI 1918 – 2018</a:t>
            </a:r>
            <a:r>
              <a:rPr lang="pl-PL" dirty="0" smtClean="0"/>
              <a:t>, która odbyła się w Dąbrowie Górniczej 11 kwietnia, wpisując się w Nowennę Jubileuszową przed uroczystością 100-lecia odzyskania przez Polskę niepodległości. Mottem przewodnim uroczystości były słowa ks. Piotra Skargi </a:t>
            </a:r>
            <a:r>
              <a:rPr lang="pl-PL" i="1" dirty="0" smtClean="0"/>
              <a:t>Kto ojczyźnie służy, sam sobie służy. 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arsz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3524250" cy="2095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marsz niepodległoś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500042"/>
            <a:ext cx="3524250" cy="2095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marsz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857496"/>
            <a:ext cx="3714744" cy="2786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 descr="marsz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214686"/>
            <a:ext cx="4000496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Gra Miejska: Zagłębiowski Kompas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Pogłębiając postawy historyczne; poszanowanie tradycji i symboli narodowych oraz rozwijając umiejętności współdziałania w grupie jako całościowego przygotowania do pełnienia różnych ról społecznych w przyszłym życiu wzięliśmy udział  w Grze Miejskiej- Zagłębiowski Kompas. W nagrodę w listopadzie uczestnicy gry pojadą na wycieczkę do Warszawy  zwiedzać gmach Sejmu. </a:t>
            </a:r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zagłębiowskimkompas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42852"/>
            <a:ext cx="4949632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zagłłebiowski komp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643314"/>
            <a:ext cx="4500562" cy="2988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Warsztaty historyczne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17.10.2018 r. chętni uczniowie z klas 5 wzięli udział w warsztatach historycznych organizowanych przez Muzeum Miejskie </a:t>
            </a:r>
            <a:r>
              <a:rPr lang="pl-PL" i="1" dirty="0" err="1" smtClean="0"/>
              <a:t>Sztygarka</a:t>
            </a:r>
            <a:r>
              <a:rPr lang="pl-PL" i="1" dirty="0" smtClean="0"/>
              <a:t>. </a:t>
            </a:r>
            <a:r>
              <a:rPr lang="pl-PL" dirty="0" smtClean="0"/>
              <a:t>Podczas spotkania uczniowie dowiedzieli się w jaki sposób niepodległość rodziła się w Dąbrowie Górniczej oraz jaką rolę Józef Piłsudski  przypisywał Zagłębiu Dąbrowskiemu.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81017_122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3107535" cy="41433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20181017_124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286256"/>
            <a:ext cx="1821651" cy="2428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 descr="20181017_123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42852"/>
            <a:ext cx="4953003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W drugiej części spotkania  obejrzeli wystawę </a:t>
            </a:r>
            <a:r>
              <a:rPr lang="pl-PL" i="1" dirty="0" smtClean="0"/>
              <a:t>Zygmunt </a:t>
            </a:r>
            <a:r>
              <a:rPr lang="pl-PL" i="1" dirty="0" err="1" smtClean="0"/>
              <a:t>Bąbczyński</a:t>
            </a:r>
            <a:r>
              <a:rPr lang="pl-PL" i="1" dirty="0" smtClean="0"/>
              <a:t> – Legionista, niezwykły dąbrowianin,</a:t>
            </a:r>
            <a:r>
              <a:rPr lang="pl-PL" dirty="0" smtClean="0"/>
              <a:t> dotyczącą czasów I  wojny światowej oraz działań militarnych Legionów Józefa Piłsudskiego, które dokumentował Zygmunt </a:t>
            </a:r>
            <a:r>
              <a:rPr lang="pl-PL" dirty="0" err="1" smtClean="0"/>
              <a:t>Bąbczyński</a:t>
            </a:r>
            <a:r>
              <a:rPr lang="pl-PL" dirty="0" smtClean="0"/>
              <a:t>, pierwszy fotograf w dziejach naszego miasta.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181017_122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321849" cy="4429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20181017_123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3536163" cy="4714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dla Niepodległej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   W sobotę 27 października 2018 roku w Naszej szkole odbył Dzień dla Niepodległej. Uczniowie klas 4 – 8 rywalizowali w różnorodnych konkursach i zadaniach. </a:t>
            </a:r>
            <a:endParaRPr lang="pl-PL" dirty="0"/>
          </a:p>
        </p:txBody>
      </p:sp>
      <p:pic>
        <p:nvPicPr>
          <p:cNvPr id="4" name="Obraz 3" descr="TAB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714752"/>
            <a:ext cx="4357877" cy="2907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08920"/>
            <a:ext cx="3713022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latin typeface="Comic Sans MS" pitchFamily="66" charset="0"/>
              </a:rPr>
              <a:t>2 maja 2018</a:t>
            </a:r>
            <a:br>
              <a:rPr lang="pl-PL" sz="3600" dirty="0" smtClean="0">
                <a:latin typeface="Comic Sans MS" pitchFamily="66" charset="0"/>
              </a:rPr>
            </a:br>
            <a:r>
              <a:rPr lang="pl-PL" sz="3600" dirty="0" smtClean="0">
                <a:latin typeface="Comic Sans MS" pitchFamily="66" charset="0"/>
              </a:rPr>
              <a:t>Dzień Flagi</a:t>
            </a: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Comic Sans MS" pitchFamily="66" charset="0"/>
              </a:rPr>
              <a:t>W tym dniu wszyscy uczniowie klas 1-3 nauczyli się na pamięć wiersza Czesława Janczarskiego pt. „Barwy ojczyste”, a także wykonali dekoracje klas w barwach biało-czerwonych. W zeszytach pojawiły się ilustracje … biało-czerwone!</a:t>
            </a:r>
            <a:endParaRPr lang="pl-PL" sz="1800" dirty="0">
              <a:latin typeface="Comic Sans MS" pitchFamily="66" charset="0"/>
            </a:endParaRPr>
          </a:p>
        </p:txBody>
      </p:sp>
      <p:sp>
        <p:nvSpPr>
          <p:cNvPr id="6146" name="AutoShape 2" descr="https://download.poczta.onet.pl/3833250/eyJtZSI6ImdldFRodW1iIiwiYSI6W3sibSI6OTUzMTk3Mzg5LCJwIjoiMTUiLCJzIjoiNDJ4NDIifV19/IMG_2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48" name="AutoShape 4" descr="https://download.poczta.onet.pl/3833250/eyJtZSI6ImdldFRodW1iIiwiYSI6W3sibSI6OTUzMTk3Mzg5LCJwIjoiMTUiLCJzIjoiNDJ4NDIifV19/IMG_2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150" name="AutoShape 6" descr="https://download.poczta.onet.pl/3833250/eyJtZSI6ImdldFRodW1iIiwiYSI6W3sibSI6OTUzMTk3Mzg5LCJwIjoiMTUiLCJzIjoiNDJ4NDIifV19/IMG_25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3404225" cy="1714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B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282471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TAB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8604"/>
            <a:ext cx="4071934" cy="2891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 descr="TAB_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571876"/>
            <a:ext cx="4572001" cy="30507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 descr="TAB_0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714752"/>
            <a:ext cx="3394321" cy="2264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AB_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14290"/>
            <a:ext cx="3608445" cy="24077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az 2" descr="TAB_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4500562" cy="3003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az 3" descr="TAB_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857496"/>
            <a:ext cx="2643206" cy="3265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Koniec</a:t>
            </a:r>
            <a:endParaRPr lang="pl-PL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496"/>
            <a:ext cx="4813473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3419425" cy="4561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4664"/>
            <a:ext cx="2566938" cy="3424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>
                <a:latin typeface="Comic Sans MS" pitchFamily="66" charset="0"/>
              </a:rPr>
              <a:t/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3100" dirty="0" smtClean="0">
                <a:latin typeface="Comic Sans MS" pitchFamily="66" charset="0"/>
              </a:rPr>
              <a:t>9 maja 2017</a:t>
            </a:r>
            <a:r>
              <a:rPr lang="pl-PL" sz="2800" dirty="0" smtClean="0">
                <a:latin typeface="Comic Sans MS" pitchFamily="66" charset="0"/>
              </a:rPr>
              <a:t/>
            </a:r>
            <a:br>
              <a:rPr lang="pl-PL" sz="2800" dirty="0" smtClean="0">
                <a:latin typeface="Comic Sans MS" pitchFamily="66" charset="0"/>
              </a:rPr>
            </a:br>
            <a:r>
              <a:rPr lang="pl-PL" sz="2800" dirty="0" smtClean="0">
                <a:latin typeface="Comic Sans MS" pitchFamily="66" charset="0"/>
              </a:rPr>
              <a:t>P</a:t>
            </a:r>
            <a:r>
              <a:rPr lang="pl-PL" sz="2700" dirty="0" smtClean="0"/>
              <a:t>oranek literacko </a:t>
            </a:r>
            <a:r>
              <a:rPr lang="pl-PL" sz="2700" dirty="0"/>
              <a:t>- </a:t>
            </a:r>
            <a:r>
              <a:rPr lang="pl-PL" sz="2700" dirty="0" smtClean="0"/>
              <a:t>muzyczny </a:t>
            </a: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>pod hasłem </a:t>
            </a:r>
            <a:r>
              <a:rPr lang="pl-PL" sz="2700" i="1" u="sng" dirty="0"/>
              <a:t>„Jeszcze Polska nie zginęła”</a:t>
            </a:r>
            <a:r>
              <a:rPr lang="pl-PL" sz="2700" dirty="0"/>
              <a:t> </a:t>
            </a:r>
            <a:br>
              <a:rPr lang="pl-PL" sz="2700" dirty="0"/>
            </a:br>
            <a:endParaRPr lang="pl-PL" sz="27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396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1200" dirty="0" smtClean="0">
                <a:latin typeface="Comic Sans MS" pitchFamily="66" charset="0"/>
              </a:rPr>
              <a:t>       W tym wydarzeniu wzięli udział nie tylko uczniowie klas 1-3, ale także zaproszeni rodzice</a:t>
            </a:r>
            <a:br>
              <a:rPr lang="pl-PL" sz="1200" dirty="0" smtClean="0">
                <a:latin typeface="Comic Sans MS" pitchFamily="66" charset="0"/>
              </a:rPr>
            </a:br>
            <a:r>
              <a:rPr lang="pl-PL" sz="1200" dirty="0" smtClean="0">
                <a:latin typeface="Comic Sans MS" pitchFamily="66" charset="0"/>
              </a:rPr>
              <a:t> i dziadkowie. Uczniowie zaprezentowali piosenki</a:t>
            </a:r>
            <a:br>
              <a:rPr lang="pl-PL" sz="1200" dirty="0" smtClean="0">
                <a:latin typeface="Comic Sans MS" pitchFamily="66" charset="0"/>
              </a:rPr>
            </a:br>
            <a:r>
              <a:rPr lang="pl-PL" sz="1200" dirty="0" smtClean="0">
                <a:latin typeface="Comic Sans MS" pitchFamily="66" charset="0"/>
              </a:rPr>
              <a:t> o tematyce patriotycznej przeplatane wierszami, układem tanecznym, prezentacją multimedialną, </a:t>
            </a:r>
            <a:br>
              <a:rPr lang="pl-PL" sz="1200" dirty="0" smtClean="0">
                <a:latin typeface="Comic Sans MS" pitchFamily="66" charset="0"/>
              </a:rPr>
            </a:br>
            <a:r>
              <a:rPr lang="pl-PL" sz="1200" dirty="0" smtClean="0">
                <a:latin typeface="Comic Sans MS" pitchFamily="66" charset="0"/>
              </a:rPr>
              <a:t>a wszystko na tle utworów polskich kompozytorów. Wszystkim dostarczyło to wielu wzruszeń.</a:t>
            </a:r>
          </a:p>
          <a:p>
            <a:pPr>
              <a:buNone/>
            </a:pPr>
            <a:endParaRPr lang="pl-PL" sz="1200" dirty="0"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546475" cy="286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3271837" cy="26463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500437" cy="2062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851275" cy="2281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645024"/>
            <a:ext cx="3312368" cy="27049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764704"/>
            <a:ext cx="3281362" cy="1976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132856"/>
            <a:ext cx="3096344" cy="2127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344816" cy="1008113"/>
          </a:xfrm>
        </p:spPr>
        <p:txBody>
          <a:bodyPr>
            <a:normAutofit/>
          </a:bodyPr>
          <a:lstStyle/>
          <a:p>
            <a:r>
              <a:rPr lang="pl-PL" sz="3100" dirty="0" smtClean="0">
                <a:latin typeface="Comic Sans MS" pitchFamily="66" charset="0"/>
              </a:rPr>
              <a:t>20 czerwca 2018</a:t>
            </a:r>
            <a:br>
              <a:rPr lang="pl-PL" sz="31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Szlakiem miejsc pamięci…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59832" y="1628800"/>
            <a:ext cx="5472608" cy="1944216"/>
          </a:xfrm>
        </p:spPr>
        <p:txBody>
          <a:bodyPr>
            <a:normAutofit lnSpcReduction="10000"/>
          </a:bodyPr>
          <a:lstStyle/>
          <a:p>
            <a:r>
              <a:rPr lang="pl-PL" sz="1400" dirty="0" smtClean="0">
                <a:solidFill>
                  <a:schemeClr val="tx1"/>
                </a:solidFill>
                <a:latin typeface="Comic Sans MS" pitchFamily="66" charset="0"/>
              </a:rPr>
              <a:t>Uczniowie klas trzecich poznawali miejsca pamięci narodowej na terenie naszego miasta, począwszy od Dębu Wolności przy Muzeum „</a:t>
            </a:r>
            <a:r>
              <a:rPr lang="pl-PL" sz="1400" dirty="0" err="1" smtClean="0">
                <a:solidFill>
                  <a:schemeClr val="tx1"/>
                </a:solidFill>
                <a:latin typeface="Comic Sans MS" pitchFamily="66" charset="0"/>
              </a:rPr>
              <a:t>Sztygarka</a:t>
            </a:r>
            <a:r>
              <a:rPr lang="pl-PL" sz="1400" dirty="0" smtClean="0">
                <a:solidFill>
                  <a:schemeClr val="tx1"/>
                </a:solidFill>
                <a:latin typeface="Comic Sans MS" pitchFamily="66" charset="0"/>
              </a:rPr>
              <a:t>”, poprzez pomnik upamiętniający miejsce kaźni 10 robotników Huty „Bankowa” i obelisk na skwerze przy </a:t>
            </a:r>
            <a:br>
              <a:rPr lang="pl-PL" sz="14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pl-PL" sz="1400" dirty="0" smtClean="0">
                <a:solidFill>
                  <a:schemeClr val="tx1"/>
                </a:solidFill>
                <a:latin typeface="Comic Sans MS" pitchFamily="66" charset="0"/>
              </a:rPr>
              <a:t>ul. Piłsudskiego 5, wokół którego  w 70-tą rocznicę Zbrodni Katyńskiej zasadzono czternaście DĘBÓW PAMIĘCI. Swoją wędrówkę zakończyliśmy na Placu im. J. Bema w </a:t>
            </a:r>
            <a:r>
              <a:rPr lang="pl-PL" sz="1400" dirty="0" err="1" smtClean="0">
                <a:solidFill>
                  <a:schemeClr val="tx1"/>
                </a:solidFill>
                <a:latin typeface="Comic Sans MS" pitchFamily="66" charset="0"/>
              </a:rPr>
              <a:t>Gołonogu</a:t>
            </a:r>
            <a:r>
              <a:rPr lang="pl-PL" sz="1400" dirty="0" smtClean="0">
                <a:solidFill>
                  <a:schemeClr val="tx1"/>
                </a:solidFill>
                <a:latin typeface="Comic Sans MS" pitchFamily="66" charset="0"/>
              </a:rPr>
              <a:t> -  11-go listopada 2009 roku  odsłonięto tu  i poświęcono  pomnik –  figurę młodego legionisty, „Żołnierza Zwycięzcy”. </a:t>
            </a:r>
          </a:p>
        </p:txBody>
      </p:sp>
      <p:pic>
        <p:nvPicPr>
          <p:cNvPr id="23554" name="Picture 2" descr="http://www.sp18dg.pl/wp-content/uploads/2018/06/Szlakiem...-e1529869503951-200x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26140"/>
            <a:ext cx="3586805" cy="26992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088" y="2060848"/>
            <a:ext cx="2295930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sp18dg.pl/wp-content/uploads/2018/06/szlakiem-p...-e1529866582187-22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http://www.sp18dg.pl/wp-content/uploads/2018/06/szlakiem-pam...-e1529866628501-22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876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6" name="Picture 8" descr="http://www.sp18dg.pl/wp-content/uploads/2018/06/Pomnik-%C5%BBo%C5%82nierza-Zwyci%C4%99zcy-3a-e1529866674382-225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6672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8" name="Picture 10" descr="http://www.sp18dg.pl/wp-content/uploads/2018/06/Pomnik-%C5%BBo%C5%82nierza-Zwyci%C4%99zcy-3b-e1529866752244-225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60" name="Picture 12" descr="http://www.sp18dg.pl/wp-content/uploads/2018/06/Pomnik-%C5%BBo%C5%82nierzaZwyciezcy-3c-e1529868845373-225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28604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62" name="Picture 14" descr="http://www.sp18dg.pl/wp-content/uploads/2018/06/Pomnik-%C5%BBo%C5%82nierzaZwyciezcy-3d-e1529868964382-225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571876"/>
            <a:ext cx="214312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264696" cy="1440160"/>
          </a:xfrm>
        </p:spPr>
        <p:txBody>
          <a:bodyPr>
            <a:noAutofit/>
          </a:bodyPr>
          <a:lstStyle/>
          <a:p>
            <a:r>
              <a:rPr lang="pl-PL" sz="3200" b="0" dirty="0" smtClean="0">
                <a:latin typeface="Comic Sans MS" pitchFamily="66" charset="0"/>
              </a:rPr>
              <a:t>20 czerwca 2018r.</a:t>
            </a:r>
            <a:br>
              <a:rPr lang="pl-PL" sz="3200" b="0" dirty="0" smtClean="0">
                <a:latin typeface="Comic Sans MS" pitchFamily="66" charset="0"/>
              </a:rPr>
            </a:br>
            <a:r>
              <a:rPr lang="pl-PL" sz="2800" b="0" dirty="0" smtClean="0">
                <a:latin typeface="Comic Sans MS" pitchFamily="66" charset="0"/>
              </a:rPr>
              <a:t>Rodzinny Turniej Szachowy</a:t>
            </a:r>
            <a:br>
              <a:rPr lang="pl-PL" sz="2800" b="0" dirty="0" smtClean="0">
                <a:latin typeface="Comic Sans MS" pitchFamily="66" charset="0"/>
              </a:rPr>
            </a:br>
            <a:r>
              <a:rPr lang="pl-PL" sz="2800" b="0" dirty="0" smtClean="0">
                <a:latin typeface="Comic Sans MS" pitchFamily="66" charset="0"/>
              </a:rPr>
              <a:t> „Gramy dla Niepodległej</a:t>
            </a:r>
            <a:r>
              <a:rPr lang="pl-PL" sz="2400" b="0" dirty="0" smtClean="0">
                <a:latin typeface="Comic Sans MS" pitchFamily="66" charset="0"/>
              </a:rPr>
              <a:t>”</a:t>
            </a:r>
            <a:endParaRPr lang="pl-PL" sz="24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214554"/>
            <a:ext cx="2520280" cy="2675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474271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157794"/>
            <a:ext cx="2703905" cy="2434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456</Words>
  <Application>Microsoft Office PowerPoint</Application>
  <PresentationFormat>Pokaz na ekranie (4:3)</PresentationFormat>
  <Paragraphs>47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Dąbrowa dla Niepodległej</vt:lpstr>
      <vt:lpstr>Dąbrowa dla Niepodległej</vt:lpstr>
      <vt:lpstr>2 maja 2018 Dzień Flagi</vt:lpstr>
      <vt:lpstr>Slajd 4</vt:lpstr>
      <vt:lpstr> 9 maja 2017 Poranek literacko - muzyczny  pod hasłem „Jeszcze Polska nie zginęła”  </vt:lpstr>
      <vt:lpstr>Slajd 6</vt:lpstr>
      <vt:lpstr>20 czerwca 2018 Szlakiem miejsc pamięci…</vt:lpstr>
      <vt:lpstr>Slajd 8</vt:lpstr>
      <vt:lpstr>20 czerwca 2018r. Rodzinny Turniej Szachowy  „Gramy dla Niepodległej”</vt:lpstr>
      <vt:lpstr>Slajd 10</vt:lpstr>
      <vt:lpstr>   27 października 2018. Dzień dla Niepodległej</vt:lpstr>
      <vt:lpstr> Kto ty jesteś? Polak mały! 18-19.10.2018 – zajęcia uczniów klas pierwszych  z Paniami z biblioteki pedagogicznej . Dzieci poznały legendę o Lechu, Czechu i Rusie, obejrzały film o symbolach narodowych oraz wykonały prace plastyczne – godło Polski.   </vt:lpstr>
      <vt:lpstr>29.10 – 31.10.2018. Poznajemy miejsca pamięci narodowej…</vt:lpstr>
      <vt:lpstr>Slajd 14</vt:lpstr>
      <vt:lpstr>Slajd 15</vt:lpstr>
      <vt:lpstr>Dąbrowa dla Niepodległej</vt:lpstr>
      <vt:lpstr>Tak obchodziliśmy Narodowe Święto Niepodległości w 2017</vt:lpstr>
      <vt:lpstr>Slajd 18</vt:lpstr>
      <vt:lpstr>Apel Pamięci w 155. rocznicę wybuchu Powstania Styczniowego</vt:lpstr>
      <vt:lpstr>Rocznica Powstania Kościuszkowskiego</vt:lpstr>
      <vt:lpstr>Gołonóg dla Niepodległości</vt:lpstr>
      <vt:lpstr>Slajd 22</vt:lpstr>
      <vt:lpstr>Gra Miejska: Zagłębiowski Kompas</vt:lpstr>
      <vt:lpstr>Slajd 24</vt:lpstr>
      <vt:lpstr>Warsztaty historyczne</vt:lpstr>
      <vt:lpstr>Slajd 26</vt:lpstr>
      <vt:lpstr>Slajd 27</vt:lpstr>
      <vt:lpstr>Slajd 28</vt:lpstr>
      <vt:lpstr>Dzień dla Niepodległej</vt:lpstr>
      <vt:lpstr>Slajd 30</vt:lpstr>
      <vt:lpstr>Slajd 31</vt:lpstr>
      <vt:lpstr>Slajd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Dąbrowa dla Niepodległej</dc:title>
  <dc:creator>Bożenka</dc:creator>
  <cp:lastModifiedBy>Piotr</cp:lastModifiedBy>
  <cp:revision>56</cp:revision>
  <dcterms:created xsi:type="dcterms:W3CDTF">2018-10-28T14:22:09Z</dcterms:created>
  <dcterms:modified xsi:type="dcterms:W3CDTF">2018-11-06T07:30:59Z</dcterms:modified>
</cp:coreProperties>
</file>