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Autor i data</a:t>
            </a:r>
          </a:p>
        </p:txBody>
      </p:sp>
      <p:sp>
        <p:nvSpPr>
          <p:cNvPr id="12" name="Tytuł prezentacji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Tytuł prezentacji</a:t>
            </a:r>
          </a:p>
        </p:txBody>
      </p:sp>
      <p:sp>
        <p:nvSpPr>
          <p:cNvPr id="13" name="Treść - poziom 1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Podtytuł prezentacji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 slajdu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Oświadczenie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Informacje dotyczące faktu</a:t>
            </a:r>
          </a:p>
        </p:txBody>
      </p:sp>
      <p:sp>
        <p:nvSpPr>
          <p:cNvPr id="107" name="Treść - poziom 1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„Cytat godny uwagi”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Uznanie autorstwa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Uznanie autorstwa</a:t>
            </a:r>
          </a:p>
        </p:txBody>
      </p:sp>
      <p:sp>
        <p:nvSpPr>
          <p:cNvPr id="117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Obrazek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Obrazek"/>
          <p:cNvSpPr/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 slajdu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awartość z podpisem">
    <p:bg>
      <p:bgPr>
        <a:solidFill>
          <a:srgbClr val="A6B7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6"/>
          <p:cNvSpPr/>
          <p:nvPr/>
        </p:nvSpPr>
        <p:spPr>
          <a:xfrm>
            <a:off x="246548" y="1479295"/>
            <a:ext cx="12506285" cy="6803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algn="l" defTabSz="1300480">
              <a:defRPr sz="2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</p:txBody>
      </p:sp>
      <p:sp>
        <p:nvSpPr>
          <p:cNvPr id="150" name="Tekst tytułowy"/>
          <p:cNvSpPr txBox="1"/>
          <p:nvPr>
            <p:ph type="title"/>
          </p:nvPr>
        </p:nvSpPr>
        <p:spPr>
          <a:xfrm>
            <a:off x="1219199" y="2389631"/>
            <a:ext cx="4194049" cy="1853186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1300480">
              <a:lnSpc>
                <a:spcPct val="90000"/>
              </a:lnSpc>
              <a:defRPr b="0" spc="0" sz="56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51" name="Treść - poziom 1…"/>
          <p:cNvSpPr txBox="1"/>
          <p:nvPr>
            <p:ph type="body" sz="half" idx="1"/>
          </p:nvPr>
        </p:nvSpPr>
        <p:spPr>
          <a:xfrm>
            <a:off x="6242303" y="2389631"/>
            <a:ext cx="5559553" cy="4974338"/>
          </a:xfrm>
          <a:prstGeom prst="rect">
            <a:avLst/>
          </a:prstGeom>
        </p:spPr>
        <p:txBody>
          <a:bodyPr lIns="48767" tIns="48767" rIns="48767" bIns="48767"/>
          <a:lstStyle>
            <a:lvl1pPr marL="297179" indent="-251459" defTabSz="1300480">
              <a:spcBef>
                <a:spcPts val="1900"/>
              </a:spcBef>
              <a:buClr>
                <a:srgbClr val="A6B727"/>
              </a:buClr>
              <a:buSzPct val="80000"/>
              <a:buFont typeface="Gill Sans Light"/>
              <a:defRPr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61702" indent="-287382" defTabSz="1300480">
              <a:spcBef>
                <a:spcPts val="1900"/>
              </a:spcBef>
              <a:buClr>
                <a:srgbClr val="A6B727"/>
              </a:buClr>
              <a:buSzPct val="80000"/>
              <a:buFont typeface="Gill Sans Light"/>
              <a:defRPr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83919" indent="-335280" defTabSz="1300480">
              <a:spcBef>
                <a:spcPts val="1900"/>
              </a:spcBef>
              <a:buClr>
                <a:srgbClr val="A6B727"/>
              </a:buClr>
              <a:buSzPct val="80000"/>
              <a:buFont typeface="Gill Sans Light"/>
              <a:defRPr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25295" indent="-402336" defTabSz="1300480">
              <a:spcBef>
                <a:spcPts val="1900"/>
              </a:spcBef>
              <a:buClr>
                <a:srgbClr val="A6B727"/>
              </a:buClr>
              <a:buSzPct val="80000"/>
              <a:buFont typeface="Gill Sans Light"/>
              <a:defRPr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499616" indent="-402336" defTabSz="1300480">
              <a:spcBef>
                <a:spcPts val="1900"/>
              </a:spcBef>
              <a:buClr>
                <a:srgbClr val="A6B727"/>
              </a:buClr>
              <a:buSzPct val="80000"/>
              <a:buFont typeface="Gill Sans Light"/>
              <a:defRPr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2" name="Text Placeholder 3"/>
          <p:cNvSpPr/>
          <p:nvPr>
            <p:ph type="body" sz="quarter" idx="21"/>
          </p:nvPr>
        </p:nvSpPr>
        <p:spPr>
          <a:xfrm>
            <a:off x="1219199" y="4242815"/>
            <a:ext cx="4194049" cy="3218690"/>
          </a:xfrm>
          <a:prstGeom prst="rect">
            <a:avLst/>
          </a:prstGeom>
        </p:spPr>
        <p:txBody>
          <a:bodyPr lIns="48767" tIns="48767" rIns="48767" bIns="48767"/>
          <a:lstStyle/>
          <a:p>
            <a:pPr marL="0" indent="0" defTabSz="1300480">
              <a:lnSpc>
                <a:spcPct val="100000"/>
              </a:lnSpc>
              <a:spcBef>
                <a:spcPts val="1400"/>
              </a:spcBef>
              <a:buSzTx/>
              <a:buNone/>
              <a:defRPr sz="2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pPr>
          </a:p>
        </p:txBody>
      </p:sp>
      <p:sp>
        <p:nvSpPr>
          <p:cNvPr id="153" name="Numer slajdu"/>
          <p:cNvSpPr txBox="1"/>
          <p:nvPr>
            <p:ph type="sldNum" sz="quarter" idx="2"/>
          </p:nvPr>
        </p:nvSpPr>
        <p:spPr>
          <a:xfrm>
            <a:off x="11458026" y="7889614"/>
            <a:ext cx="313437" cy="3261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6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ytuł prezentacji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Tytuł prezentacji</a:t>
            </a:r>
          </a:p>
        </p:txBody>
      </p:sp>
      <p:sp>
        <p:nvSpPr>
          <p:cNvPr id="23" name="Treść - poziom 1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Podtytuł prezentacji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i data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Autor i data</a:t>
            </a:r>
          </a:p>
        </p:txBody>
      </p:sp>
      <p:sp>
        <p:nvSpPr>
          <p:cNvPr id="25" name="Numer slajdu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reść - poziom 1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Podtytuł slajdu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Tytuł slajdu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Tytuł slajdu</a:t>
            </a:r>
          </a:p>
        </p:txBody>
      </p:sp>
      <p:sp>
        <p:nvSpPr>
          <p:cNvPr id="3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Podtytuł slajdu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Podtytuł slajdu</a:t>
            </a:r>
          </a:p>
        </p:txBody>
      </p:sp>
      <p:sp>
        <p:nvSpPr>
          <p:cNvPr id="44" name="Tytuł slajd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Tytuł slajdu</a:t>
            </a:r>
          </a:p>
        </p:txBody>
      </p:sp>
      <p:sp>
        <p:nvSpPr>
          <p:cNvPr id="4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ytuł slajdu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Tytuł slajdu</a:t>
            </a:r>
          </a:p>
        </p:txBody>
      </p:sp>
      <p:sp>
        <p:nvSpPr>
          <p:cNvPr id="62" name="Podtytuł slajdu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Podtytuł slajdu</a:t>
            </a:r>
          </a:p>
        </p:txBody>
      </p:sp>
      <p:sp>
        <p:nvSpPr>
          <p:cNvPr id="63" name="Treść - poziom 1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Tytuł sekcji</a:t>
            </a:r>
          </a:p>
        </p:txBody>
      </p:sp>
      <p:sp>
        <p:nvSpPr>
          <p:cNvPr id="7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Tytuł slajdu</a:t>
            </a:r>
          </a:p>
        </p:txBody>
      </p:sp>
      <p:sp>
        <p:nvSpPr>
          <p:cNvPr id="80" name="Podtytuł slajdu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Podtytuł slajdu</a:t>
            </a:r>
          </a:p>
        </p:txBody>
      </p:sp>
      <p:sp>
        <p:nvSpPr>
          <p:cNvPr id="8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Tytuł programu</a:t>
            </a:r>
          </a:p>
        </p:txBody>
      </p:sp>
      <p:sp>
        <p:nvSpPr>
          <p:cNvPr id="89" name="Podtytuł programu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Podtytuł programu</a:t>
            </a:r>
          </a:p>
        </p:txBody>
      </p:sp>
      <p:sp>
        <p:nvSpPr>
          <p:cNvPr id="90" name="Treść - poziom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Tematy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ytuł slajdu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Tytuł slajdu</a:t>
            </a:r>
          </a:p>
        </p:txBody>
      </p:sp>
      <p:sp>
        <p:nvSpPr>
          <p:cNvPr id="4" name="Numer slajdu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tif"/><Relationship Id="rId7" Type="http://schemas.openxmlformats.org/officeDocument/2006/relationships/image" Target="../media/image5.png"/><Relationship Id="rId8" Type="http://schemas.openxmlformats.org/officeDocument/2006/relationships/image" Target="../media/image2.tif"/><Relationship Id="rId9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1.tif"/><Relationship Id="rId9" Type="http://schemas.openxmlformats.org/officeDocument/2006/relationships/image" Target="../media/image1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8" Type="http://schemas.openxmlformats.org/officeDocument/2006/relationships/image" Target="../media/image13.tif"/><Relationship Id="rId9" Type="http://schemas.openxmlformats.org/officeDocument/2006/relationships/image" Target="../media/image28.png"/><Relationship Id="rId10" Type="http://schemas.openxmlformats.org/officeDocument/2006/relationships/image" Target="../media/image14.tif"/><Relationship Id="rId11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5.tif"/><Relationship Id="rId9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6.tif"/><Relationship Id="rId9" Type="http://schemas.openxmlformats.org/officeDocument/2006/relationships/image" Target="../media/image17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8.tif"/><Relationship Id="rId9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9.tif"/><Relationship Id="rId9" Type="http://schemas.openxmlformats.org/officeDocument/2006/relationships/image" Target="../media/image20.tif"/><Relationship Id="rId10" Type="http://schemas.openxmlformats.org/officeDocument/2006/relationships/image" Target="../media/image2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tif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8" Type="http://schemas.openxmlformats.org/officeDocument/2006/relationships/image" Target="../media/image2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.tif"/><Relationship Id="rId6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5.tif"/><Relationship Id="rId8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7.tif"/><Relationship Id="rId8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8.tif"/><Relationship Id="rId8" Type="http://schemas.openxmlformats.org/officeDocument/2006/relationships/image" Target="../media/image9.tif"/><Relationship Id="rId9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0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Prostokąt"/>
          <p:cNvGrpSpPr/>
          <p:nvPr/>
        </p:nvGrpSpPr>
        <p:grpSpPr>
          <a:xfrm>
            <a:off x="358056" y="192079"/>
            <a:ext cx="5267227" cy="4726968"/>
            <a:chOff x="0" y="0"/>
            <a:chExt cx="5267226" cy="4726967"/>
          </a:xfrm>
        </p:grpSpPr>
        <p:sp>
          <p:nvSpPr>
            <p:cNvPr id="163" name="Prostokąt"/>
            <p:cNvSpPr/>
            <p:nvPr/>
          </p:nvSpPr>
          <p:spPr>
            <a:xfrm>
              <a:off x="50800" y="50800"/>
              <a:ext cx="5165627" cy="4625368"/>
            </a:xfrm>
            <a:prstGeom prst="rect">
              <a:avLst/>
            </a:prstGeom>
            <a:solidFill>
              <a:srgbClr val="ED220D">
                <a:alpha val="52397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2" name="Prostokąt Prostokąt" descr="Prostokąt Prostokąt"/>
            <p:cNvPicPr>
              <a:picLocks noChangeAspect="0"/>
            </p:cNvPicPr>
            <p:nvPr/>
          </p:nvPicPr>
          <p:blipFill>
            <a:blip r:embed="rId2">
              <a:alphaModFix amt="52397"/>
              <a:extLst/>
            </a:blip>
            <a:stretch>
              <a:fillRect/>
            </a:stretch>
          </p:blipFill>
          <p:spPr>
            <a:xfrm>
              <a:off x="0" y="0"/>
              <a:ext cx="5267227" cy="4726968"/>
            </a:xfrm>
            <a:prstGeom prst="rect">
              <a:avLst/>
            </a:prstGeom>
            <a:effectLst/>
          </p:spPr>
        </p:pic>
      </p:grpSp>
      <p:pic>
        <p:nvPicPr>
          <p:cNvPr id="165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167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237" y="9427496"/>
            <a:ext cx="7239294" cy="101601"/>
          </a:xfrm>
          <a:prstGeom prst="rect">
            <a:avLst/>
          </a:prstGeom>
        </p:spPr>
      </p:pic>
      <p:pic>
        <p:nvPicPr>
          <p:cNvPr id="169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194285" y="2741539"/>
            <a:ext cx="5125887" cy="101601"/>
          </a:xfrm>
          <a:prstGeom prst="rect">
            <a:avLst/>
          </a:prstGeom>
        </p:spPr>
      </p:pic>
      <p:pic>
        <p:nvPicPr>
          <p:cNvPr id="171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278342" y="5905076"/>
            <a:ext cx="7133671" cy="101601"/>
          </a:xfrm>
          <a:prstGeom prst="rect">
            <a:avLst/>
          </a:prstGeom>
        </p:spPr>
      </p:pic>
      <p:grpSp>
        <p:nvGrpSpPr>
          <p:cNvPr id="175" name="Obrazek"/>
          <p:cNvGrpSpPr/>
          <p:nvPr/>
        </p:nvGrpSpPr>
        <p:grpSpPr>
          <a:xfrm>
            <a:off x="6116117" y="453860"/>
            <a:ext cx="6543312" cy="4355561"/>
            <a:chOff x="0" y="0"/>
            <a:chExt cx="6543310" cy="4355560"/>
          </a:xfrm>
        </p:grpSpPr>
        <p:pic>
          <p:nvPicPr>
            <p:cNvPr id="174" name="Obrazek" descr="Obrazek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50800"/>
              <a:ext cx="6441712" cy="42539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Obrazek" descr="Obrazek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543311" cy="4355561"/>
            </a:xfrm>
            <a:prstGeom prst="rect">
              <a:avLst/>
            </a:prstGeom>
            <a:effectLst/>
          </p:spPr>
        </p:pic>
      </p:grpSp>
      <p:grpSp>
        <p:nvGrpSpPr>
          <p:cNvPr id="178" name="Obrazek"/>
          <p:cNvGrpSpPr/>
          <p:nvPr/>
        </p:nvGrpSpPr>
        <p:grpSpPr>
          <a:xfrm>
            <a:off x="376355" y="5019251"/>
            <a:ext cx="12293012" cy="4328240"/>
            <a:chOff x="0" y="0"/>
            <a:chExt cx="12293010" cy="4328238"/>
          </a:xfrm>
        </p:grpSpPr>
        <p:pic>
          <p:nvPicPr>
            <p:cNvPr id="177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800" y="50800"/>
              <a:ext cx="12191411" cy="42266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2293011" cy="4328239"/>
            </a:xfrm>
            <a:prstGeom prst="rect">
              <a:avLst/>
            </a:prstGeom>
            <a:effectLst/>
          </p:spPr>
        </p:pic>
      </p:grpSp>
      <p:sp>
        <p:nvSpPr>
          <p:cNvPr id="179" name="SZKOŁA PODSTAWOWA NR 18…"/>
          <p:cNvSpPr txBox="1"/>
          <p:nvPr/>
        </p:nvSpPr>
        <p:spPr>
          <a:xfrm>
            <a:off x="591305" y="1541783"/>
            <a:ext cx="4800729" cy="1803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SZKOŁA PODSTAWOWA NR 18</a:t>
            </a:r>
          </a:p>
          <a:p>
            <a:pPr>
              <a:defRPr b="1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im. W. Broniewskiego</a:t>
            </a:r>
          </a:p>
          <a:p>
            <a:pPr>
              <a:defRPr b="1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Dąbrowie Górniczej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10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312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314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16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18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320" name="Powstanie Krakowskie…"/>
          <p:cNvSpPr txBox="1"/>
          <p:nvPr/>
        </p:nvSpPr>
        <p:spPr>
          <a:xfrm>
            <a:off x="1141801" y="1746432"/>
            <a:ext cx="4317281" cy="1148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Powstanie Krakowskie</a:t>
            </a:r>
          </a:p>
          <a:p>
            <a:pPr algn="l" defTabSz="914400"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1846 rok</a:t>
            </a:r>
          </a:p>
        </p:txBody>
      </p:sp>
      <p:pic>
        <p:nvPicPr>
          <p:cNvPr id="321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626115">
            <a:off x="6264738" y="1024509"/>
            <a:ext cx="5676901" cy="41021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22" name="Obrazek" descr="Obrazek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77635" y="5148331"/>
            <a:ext cx="6299201" cy="2946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26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32" y="9287153"/>
            <a:ext cx="12820536" cy="101601"/>
          </a:xfrm>
          <a:prstGeom prst="rect">
            <a:avLst/>
          </a:prstGeom>
        </p:spPr>
      </p:pic>
      <p:pic>
        <p:nvPicPr>
          <p:cNvPr id="328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330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32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34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505830" y="6719703"/>
            <a:ext cx="5777298" cy="101601"/>
          </a:xfrm>
          <a:prstGeom prst="rect">
            <a:avLst/>
          </a:prstGeom>
        </p:spPr>
      </p:pic>
      <p:sp>
        <p:nvSpPr>
          <p:cNvPr id="336" name="Powstanie Styczniowe…"/>
          <p:cNvSpPr txBox="1"/>
          <p:nvPr/>
        </p:nvSpPr>
        <p:spPr>
          <a:xfrm>
            <a:off x="761468" y="2242583"/>
            <a:ext cx="3610919" cy="102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spcBef>
                <a:spcPts val="1000"/>
              </a:spcBef>
              <a:buClr>
                <a:srgbClr val="A6B727"/>
              </a:buClr>
              <a:buFont typeface="Gill Sans Light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Powstanie Styczniowe</a:t>
            </a:r>
            <a:endParaRPr sz="1700"/>
          </a:p>
          <a:p>
            <a:pPr algn="l" defTabSz="914400">
              <a:spcBef>
                <a:spcPts val="1000"/>
              </a:spcBef>
              <a:buClr>
                <a:srgbClr val="A6B727"/>
              </a:buClr>
              <a:buFont typeface="Gill Sans Light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1863 – 1865 rok</a:t>
            </a:r>
          </a:p>
        </p:txBody>
      </p:sp>
      <p:grpSp>
        <p:nvGrpSpPr>
          <p:cNvPr id="339" name="Obrazek"/>
          <p:cNvGrpSpPr/>
          <p:nvPr/>
        </p:nvGrpSpPr>
        <p:grpSpPr>
          <a:xfrm>
            <a:off x="4827933" y="972842"/>
            <a:ext cx="7239293" cy="4067525"/>
            <a:chOff x="0" y="0"/>
            <a:chExt cx="7239292" cy="4067523"/>
          </a:xfrm>
        </p:grpSpPr>
        <p:pic>
          <p:nvPicPr>
            <p:cNvPr id="338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84200" y="469900"/>
              <a:ext cx="6096293" cy="29753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7239293" cy="4067524"/>
            </a:xfrm>
            <a:prstGeom prst="rect">
              <a:avLst/>
            </a:prstGeom>
            <a:effectLst/>
          </p:spPr>
        </p:pic>
      </p:grpSp>
      <p:grpSp>
        <p:nvGrpSpPr>
          <p:cNvPr id="342" name="Obrazek"/>
          <p:cNvGrpSpPr/>
          <p:nvPr/>
        </p:nvGrpSpPr>
        <p:grpSpPr>
          <a:xfrm>
            <a:off x="1201156" y="5048240"/>
            <a:ext cx="6886199" cy="4231039"/>
            <a:chOff x="0" y="0"/>
            <a:chExt cx="6886198" cy="4231037"/>
          </a:xfrm>
        </p:grpSpPr>
        <p:pic>
          <p:nvPicPr>
            <p:cNvPr id="341" name="Obrazek" descr="Obrazek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84200" y="469900"/>
              <a:ext cx="5743199" cy="31388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0" name="Obrazek" descr="Obrazek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886199" cy="42310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46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348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350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52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54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356" name="Ku I wojnie światowej - czerwiec 1914 rok…"/>
          <p:cNvSpPr txBox="1"/>
          <p:nvPr/>
        </p:nvSpPr>
        <p:spPr>
          <a:xfrm>
            <a:off x="4554173" y="787589"/>
            <a:ext cx="7916151" cy="174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7022">
              <a:buClr>
                <a:srgbClr val="A6B727"/>
              </a:buClr>
              <a:buFont typeface="Gill Sans Light"/>
              <a:defRPr b="1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Ku I wojnie światowej - czerwiec 1914 rok</a:t>
            </a:r>
          </a:p>
          <a:p>
            <a:pPr defTabSz="587022">
              <a:buClr>
                <a:srgbClr val="A6B727"/>
              </a:buClr>
              <a:buFont typeface="Gill Sans Light"/>
              <a:defRPr b="1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Jeden z największych konfliktów w dziejach Europy okazał się zbawienny dla Polaków, którzy od ponad stu lat oczekiwali upragnionej niepodległości. Przeciwko sobie stanęli zaborcy </a:t>
            </a:r>
            <a:br/>
            <a:r>
              <a:t>co dawało nadzieję na odzyskanie niepodległości.</a:t>
            </a:r>
          </a:p>
        </p:txBody>
      </p:sp>
      <p:grpSp>
        <p:nvGrpSpPr>
          <p:cNvPr id="359" name="Obrazek"/>
          <p:cNvGrpSpPr/>
          <p:nvPr/>
        </p:nvGrpSpPr>
        <p:grpSpPr>
          <a:xfrm>
            <a:off x="1268219" y="2800350"/>
            <a:ext cx="10997967" cy="5983057"/>
            <a:chOff x="0" y="0"/>
            <a:chExt cx="10997966" cy="5983056"/>
          </a:xfrm>
        </p:grpSpPr>
        <p:pic>
          <p:nvPicPr>
            <p:cNvPr id="358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800" y="50800"/>
              <a:ext cx="10896367" cy="58814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7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0997967" cy="59830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63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365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367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69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71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373" name="Cztery lata później……"/>
          <p:cNvSpPr txBox="1"/>
          <p:nvPr>
            <p:ph type="subTitle" sz="quarter" idx="1"/>
          </p:nvPr>
        </p:nvSpPr>
        <p:spPr>
          <a:xfrm>
            <a:off x="1016008" y="620216"/>
            <a:ext cx="5682221" cy="361744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tIns="45719" rIns="45719" bIns="45719"/>
          <a:lstStyle/>
          <a:p>
            <a:pPr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b="0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Cztery lata później…</a:t>
            </a:r>
            <a:endParaRPr sz="1700"/>
          </a:p>
          <a:p>
            <a:pPr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b="0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 listopada 1918 roku przybywa do Warszawy Józef Piłsudski, który był więziony przez Niemców od lipca 1917 roku.</a:t>
            </a:r>
            <a:endParaRPr sz="1700"/>
          </a:p>
          <a:p>
            <a:pPr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b="0"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11 listopada 1918 roku Rada Regencyjna przekazuje władzę Józefowi Piłsudskiemu nad nowym rządem polskim. Od tej chwili Polska wraca na mapę świata.</a:t>
            </a:r>
          </a:p>
        </p:txBody>
      </p:sp>
      <p:pic>
        <p:nvPicPr>
          <p:cNvPr id="374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80050" y="697548"/>
            <a:ext cx="4660901" cy="6705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5" name="Obrazek" descr="Obrazek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76957" y="4407357"/>
            <a:ext cx="6174128" cy="390989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7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79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381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383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85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87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389" name="102 lata później…"/>
          <p:cNvSpPr txBox="1"/>
          <p:nvPr/>
        </p:nvSpPr>
        <p:spPr>
          <a:xfrm>
            <a:off x="1072329" y="810060"/>
            <a:ext cx="4469724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102 lata później…</a:t>
            </a:r>
          </a:p>
        </p:txBody>
      </p:sp>
      <p:grpSp>
        <p:nvGrpSpPr>
          <p:cNvPr id="392" name="Obrazek"/>
          <p:cNvGrpSpPr/>
          <p:nvPr/>
        </p:nvGrpSpPr>
        <p:grpSpPr>
          <a:xfrm>
            <a:off x="1259105" y="1096622"/>
            <a:ext cx="11331699" cy="7961214"/>
            <a:chOff x="0" y="0"/>
            <a:chExt cx="11331698" cy="7961213"/>
          </a:xfrm>
        </p:grpSpPr>
        <p:pic>
          <p:nvPicPr>
            <p:cNvPr id="391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14400" y="876300"/>
              <a:ext cx="9604499" cy="62975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0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1331699" cy="796121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396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398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400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402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404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406" name="…ALE NIGDY NIE ZAPOMNIJ !"/>
          <p:cNvSpPr txBox="1"/>
          <p:nvPr/>
        </p:nvSpPr>
        <p:spPr>
          <a:xfrm>
            <a:off x="1072329" y="773578"/>
            <a:ext cx="723929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…ALE NIGDY NIE ZAPOMNIJ !</a:t>
            </a:r>
          </a:p>
        </p:txBody>
      </p:sp>
      <p:sp>
        <p:nvSpPr>
          <p:cNvPr id="407" name="Symbole Mojej Niepodległej Ojczyzny"/>
          <p:cNvSpPr txBox="1"/>
          <p:nvPr/>
        </p:nvSpPr>
        <p:spPr>
          <a:xfrm>
            <a:off x="4347980" y="2510552"/>
            <a:ext cx="6910055" cy="55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Symbole Mojej Niepodległej Ojczyzny</a:t>
            </a:r>
          </a:p>
        </p:txBody>
      </p:sp>
      <p:sp>
        <p:nvSpPr>
          <p:cNvPr id="408" name="FLAGA POLSKI"/>
          <p:cNvSpPr txBox="1"/>
          <p:nvPr/>
        </p:nvSpPr>
        <p:spPr>
          <a:xfrm>
            <a:off x="1314193" y="6313865"/>
            <a:ext cx="277192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FLAGA POLSKI</a:t>
            </a:r>
          </a:p>
        </p:txBody>
      </p:sp>
      <p:sp>
        <p:nvSpPr>
          <p:cNvPr id="409" name="GODŁO POLSKI"/>
          <p:cNvSpPr txBox="1"/>
          <p:nvPr/>
        </p:nvSpPr>
        <p:spPr>
          <a:xfrm>
            <a:off x="4918555" y="7588715"/>
            <a:ext cx="28707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GODŁO POLSKI</a:t>
            </a:r>
          </a:p>
        </p:txBody>
      </p:sp>
      <p:sp>
        <p:nvSpPr>
          <p:cNvPr id="410" name="HYMN POLSKI"/>
          <p:cNvSpPr txBox="1"/>
          <p:nvPr/>
        </p:nvSpPr>
        <p:spPr>
          <a:xfrm>
            <a:off x="8730088" y="7951464"/>
            <a:ext cx="267278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HYMN POLSKI</a:t>
            </a:r>
          </a:p>
        </p:txBody>
      </p:sp>
      <p:pic>
        <p:nvPicPr>
          <p:cNvPr id="411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3598" y="3724335"/>
            <a:ext cx="3553114" cy="23049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12" name="Obrazek" descr="Obrazek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17526" y="4321029"/>
            <a:ext cx="2672780" cy="302514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13" name="Obrazek" descr="Obrazek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01350" y="4130085"/>
            <a:ext cx="2443985" cy="345302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417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419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421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423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425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427" name="Prostokąt 5"/>
          <p:cNvSpPr txBox="1"/>
          <p:nvPr/>
        </p:nvSpPr>
        <p:spPr>
          <a:xfrm>
            <a:off x="5440434" y="550377"/>
            <a:ext cx="6926720" cy="7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4800">
                <a:solidFill>
                  <a:schemeClr val="accent4">
                    <a:hueOff val="-476017"/>
                    <a:lumOff val="-1004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Siła Narodu Niepodległego</a:t>
            </a:r>
          </a:p>
        </p:txBody>
      </p:sp>
      <p:sp>
        <p:nvSpPr>
          <p:cNvPr id="428" name="— Kto ty jesteś? — Polak mały.  — Jaki znak twój? — Orzeł biały.  — Gdzie ty mieszkasz? — Między swymi.  — W jakim kraju? — W polskiej ziemi.  — Czym ta ziemia? — Mą Ojczyzną.  — Czym zdobyta? — Krwią i blizną.  — Czy ją kochasz? — Kocham szczerze.  — A "/>
          <p:cNvSpPr txBox="1"/>
          <p:nvPr>
            <p:ph type="subTitle" idx="1"/>
          </p:nvPr>
        </p:nvSpPr>
        <p:spPr>
          <a:xfrm>
            <a:off x="1017495" y="637533"/>
            <a:ext cx="6611253" cy="8668289"/>
          </a:xfrm>
          <a:prstGeom prst="rect">
            <a:avLst/>
          </a:prstGeom>
        </p:spPr>
        <p:txBody>
          <a:bodyPr lIns="45719" tIns="45719" rIns="45719" bIns="45719"/>
          <a:lstStyle/>
          <a:p>
            <a:pPr defTabSz="914400">
              <a:lnSpc>
                <a:spcPct val="72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b="0" sz="23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— Kto ty jesteś?</a:t>
            </a:r>
            <a:br/>
            <a:r>
              <a:t>— Polak mały.</a:t>
            </a:r>
            <a:br/>
            <a:br/>
            <a:r>
              <a:t>— Jaki znak twój?</a:t>
            </a:r>
            <a:br/>
            <a:r>
              <a:t>— Orzeł biały.</a:t>
            </a:r>
            <a:br/>
            <a:br/>
            <a:r>
              <a:t>— Gdzie ty mieszkasz?</a:t>
            </a:r>
            <a:br/>
            <a:r>
              <a:t>— Między swymi.</a:t>
            </a:r>
            <a:br/>
            <a:br/>
            <a:r>
              <a:t>— W jakim kraju?</a:t>
            </a:r>
            <a:br/>
            <a:r>
              <a:t>— W polskiej ziemi.</a:t>
            </a:r>
            <a:br/>
            <a:br/>
            <a:r>
              <a:t>— Czym ta ziemia?</a:t>
            </a:r>
            <a:br/>
            <a:r>
              <a:t>— Mą Ojczyzną.</a:t>
            </a:r>
            <a:br/>
            <a:br/>
            <a:r>
              <a:t>— Czym zdobyta?</a:t>
            </a:r>
            <a:br/>
            <a:r>
              <a:t>— Krwią i blizną.</a:t>
            </a:r>
            <a:br/>
            <a:br/>
            <a:r>
              <a:t>— Czy ją kochasz?</a:t>
            </a:r>
            <a:br/>
            <a:r>
              <a:t>— Kocham szczerze.</a:t>
            </a:r>
            <a:br/>
            <a:br/>
            <a:r>
              <a:t>— A w co wierzysz?</a:t>
            </a:r>
            <a:br/>
            <a:r>
              <a:t>— W Polskę wierzę!</a:t>
            </a:r>
            <a:br/>
            <a:br/>
            <a:r>
              <a:t>— Coś ty dla niej?</a:t>
            </a:r>
            <a:br/>
            <a:r>
              <a:t>— Wdzięczne dziecię.</a:t>
            </a:r>
            <a:br/>
            <a:br/>
            <a:r>
              <a:t>— Coś jej winien?</a:t>
            </a:r>
            <a:br/>
            <a:r>
              <a:t>— Oddać życie.</a:t>
            </a:r>
          </a:p>
        </p:txBody>
      </p:sp>
      <p:grpSp>
        <p:nvGrpSpPr>
          <p:cNvPr id="431" name="Obrazek"/>
          <p:cNvGrpSpPr/>
          <p:nvPr/>
        </p:nvGrpSpPr>
        <p:grpSpPr>
          <a:xfrm>
            <a:off x="4683191" y="2738270"/>
            <a:ext cx="7582996" cy="4277060"/>
            <a:chOff x="0" y="0"/>
            <a:chExt cx="7582994" cy="4277059"/>
          </a:xfrm>
        </p:grpSpPr>
        <p:pic>
          <p:nvPicPr>
            <p:cNvPr id="430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00" y="215900"/>
              <a:ext cx="7176595" cy="38452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9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7582995" cy="4277060"/>
            </a:xfrm>
            <a:prstGeom prst="rect">
              <a:avLst/>
            </a:prstGeom>
            <a:effectLst/>
          </p:spPr>
        </p:pic>
      </p:grpSp>
      <p:pic>
        <p:nvPicPr>
          <p:cNvPr id="432" name="Linia Linia" descr="Linia Linia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62219" y="7335170"/>
            <a:ext cx="7585085" cy="101601"/>
          </a:xfrm>
          <a:prstGeom prst="rect">
            <a:avLst/>
          </a:prstGeom>
        </p:spPr>
      </p:pic>
      <p:pic>
        <p:nvPicPr>
          <p:cNvPr id="434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21696" y="2316829"/>
            <a:ext cx="7239293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  <p:bldP build="p" bldLvl="1" animBg="1" rev="0" advAuto="0" spid="42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439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32" y="9287153"/>
            <a:ext cx="12820536" cy="101601"/>
          </a:xfrm>
          <a:prstGeom prst="rect">
            <a:avLst/>
          </a:prstGeom>
        </p:spPr>
      </p:pic>
      <p:pic>
        <p:nvPicPr>
          <p:cNvPr id="441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443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445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447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505830" y="6719703"/>
            <a:ext cx="5777298" cy="101601"/>
          </a:xfrm>
          <a:prstGeom prst="rect">
            <a:avLst/>
          </a:prstGeom>
        </p:spPr>
      </p:pic>
      <p:sp>
        <p:nvSpPr>
          <p:cNvPr id="449" name="PREZENTACJĘ OPRACOWAŁ ZESPÓŁ WYCHOWANIA FIZYCZNEGO ;)"/>
          <p:cNvSpPr txBox="1"/>
          <p:nvPr/>
        </p:nvSpPr>
        <p:spPr>
          <a:xfrm>
            <a:off x="775090" y="8651476"/>
            <a:ext cx="9036483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rgbClr val="FFFFFF"/>
                </a:solidFill>
              </a:defRPr>
            </a:lvl1pPr>
          </a:lstStyle>
          <a:p>
            <a:pPr/>
            <a:r>
              <a:t>PREZENTACJĘ OPRACOWAŁ ZESPÓŁ WYCHOWANIA FIZYCZNEGO ;)</a:t>
            </a:r>
          </a:p>
        </p:txBody>
      </p:sp>
      <p:pic>
        <p:nvPicPr>
          <p:cNvPr id="450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87550" y="791798"/>
            <a:ext cx="9029701" cy="75311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MAZUREK DĄBROWSKIEGO -  Polski Hymn Narodowy" descr="MAZUREK DĄBROWSKIEGO -  Polski Hymn Narodowy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77279" y="455167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MAZUREK DĄBROWSKIEGO -  Polski Hymn Narodowy" descr="MAZUREK DĄBROWSKIEGO -  Polski Hymn Narodowy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579824" y="854619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sp>
        <p:nvSpPr>
          <p:cNvPr id="185" name="Prostokąt"/>
          <p:cNvSpPr/>
          <p:nvPr/>
        </p:nvSpPr>
        <p:spPr>
          <a:xfrm>
            <a:off x="10168009" y="1349219"/>
            <a:ext cx="2635763" cy="705516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88" name="Obrazek"/>
          <p:cNvGrpSpPr/>
          <p:nvPr/>
        </p:nvGrpSpPr>
        <p:grpSpPr>
          <a:xfrm>
            <a:off x="2294765" y="530167"/>
            <a:ext cx="10160001" cy="7162801"/>
            <a:chOff x="0" y="0"/>
            <a:chExt cx="10160000" cy="7162800"/>
          </a:xfrm>
        </p:grpSpPr>
        <p:pic>
          <p:nvPicPr>
            <p:cNvPr id="187" name="Obrazek" descr="Obrazek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50800"/>
              <a:ext cx="10058400" cy="706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Obrazek" descr="Obrazek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160000" cy="7162800"/>
            </a:xfrm>
            <a:prstGeom prst="rect">
              <a:avLst/>
            </a:prstGeom>
            <a:effectLst/>
          </p:spPr>
        </p:pic>
      </p:grpSp>
      <p:pic>
        <p:nvPicPr>
          <p:cNvPr id="189" name="Linia Linia" descr="Linia Linia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0194285" y="2741539"/>
            <a:ext cx="5125887" cy="101601"/>
          </a:xfrm>
          <a:prstGeom prst="rect">
            <a:avLst/>
          </a:prstGeom>
        </p:spPr>
      </p:pic>
      <p:pic>
        <p:nvPicPr>
          <p:cNvPr id="191" name="Linia Linia" descr="Linia Linia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-4183872" y="4826000"/>
            <a:ext cx="9189606" cy="101601"/>
          </a:xfrm>
          <a:prstGeom prst="rect">
            <a:avLst/>
          </a:prstGeom>
        </p:spPr>
      </p:pic>
      <p:pic>
        <p:nvPicPr>
          <p:cNvPr id="193" name="Linia Linia" descr="Linia Linia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3800" y="9305059"/>
            <a:ext cx="11191784" cy="101601"/>
          </a:xfrm>
          <a:prstGeom prst="rect">
            <a:avLst/>
          </a:prstGeom>
        </p:spPr>
      </p:pic>
      <p:pic>
        <p:nvPicPr>
          <p:cNvPr id="195" name="Linia Linia" descr="Linia Linia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95247" y="4644228"/>
            <a:ext cx="8946990" cy="101601"/>
          </a:xfrm>
          <a:prstGeom prst="rect">
            <a:avLst/>
          </a:prstGeom>
        </p:spPr>
      </p:pic>
      <p:pic>
        <p:nvPicPr>
          <p:cNvPr id="197" name="Linia Linia" descr="Linia Linia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4607" y="8027000"/>
            <a:ext cx="11995587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16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3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403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audio>
            <p:audio isNarration="0">
              <p:cMediaNode mute="0" showWhenStopped="0" numSld="1" vol="80000">
                <p:cTn id="12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azek" descr="Obrazek"/>
          <p:cNvPicPr>
            <a:picLocks noChangeAspect="1"/>
          </p:cNvPicPr>
          <p:nvPr/>
        </p:nvPicPr>
        <p:blipFill>
          <a:blip r:embed="rId2">
            <a:alphaModFix amt="45708"/>
            <a:extLst/>
          </a:blip>
          <a:stretch>
            <a:fillRect/>
          </a:stretch>
        </p:blipFill>
        <p:spPr>
          <a:xfrm rot="21163638">
            <a:off x="-30765" y="2990169"/>
            <a:ext cx="14020350" cy="7562948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203" name="Prostokąt"/>
          <p:cNvGrpSpPr/>
          <p:nvPr/>
        </p:nvGrpSpPr>
        <p:grpSpPr>
          <a:xfrm>
            <a:off x="1223952" y="588552"/>
            <a:ext cx="11215504" cy="3450251"/>
            <a:chOff x="0" y="0"/>
            <a:chExt cx="11215503" cy="3450249"/>
          </a:xfrm>
        </p:grpSpPr>
        <p:sp>
          <p:nvSpPr>
            <p:cNvPr id="202" name="Prostokąt"/>
            <p:cNvSpPr/>
            <p:nvPr/>
          </p:nvSpPr>
          <p:spPr>
            <a:xfrm>
              <a:off x="57150" y="57150"/>
              <a:ext cx="11101204" cy="3335950"/>
            </a:xfrm>
            <a:prstGeom prst="rect">
              <a:avLst/>
            </a:prstGeom>
            <a:solidFill>
              <a:srgbClr val="ED220D">
                <a:alpha val="98739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1" name="Prostokąt Prostokąt" descr="Prostokąt Prostokąt"/>
            <p:cNvPicPr>
              <a:picLocks noChangeAspect="0"/>
            </p:cNvPicPr>
            <p:nvPr/>
          </p:nvPicPr>
          <p:blipFill>
            <a:blip r:embed="rId3">
              <a:alphaModFix amt="98739"/>
              <a:extLst/>
            </a:blip>
            <a:stretch>
              <a:fillRect/>
            </a:stretch>
          </p:blipFill>
          <p:spPr>
            <a:xfrm>
              <a:off x="0" y="0"/>
              <a:ext cx="11215504" cy="3450250"/>
            </a:xfrm>
            <a:prstGeom prst="rect">
              <a:avLst/>
            </a:prstGeom>
            <a:effectLst/>
          </p:spPr>
        </p:pic>
      </p:grpSp>
      <p:pic>
        <p:nvPicPr>
          <p:cNvPr id="204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06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237" y="9427496"/>
            <a:ext cx="7239294" cy="101601"/>
          </a:xfrm>
          <a:prstGeom prst="rect">
            <a:avLst/>
          </a:prstGeom>
        </p:spPr>
      </p:pic>
      <p:pic>
        <p:nvPicPr>
          <p:cNvPr id="208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0194285" y="2741539"/>
            <a:ext cx="5125887" cy="101601"/>
          </a:xfrm>
          <a:prstGeom prst="rect">
            <a:avLst/>
          </a:prstGeom>
        </p:spPr>
      </p:pic>
      <p:pic>
        <p:nvPicPr>
          <p:cNvPr id="210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-3278342" y="5905076"/>
            <a:ext cx="7133671" cy="101601"/>
          </a:xfrm>
          <a:prstGeom prst="rect">
            <a:avLst/>
          </a:prstGeom>
        </p:spPr>
      </p:pic>
      <p:grpSp>
        <p:nvGrpSpPr>
          <p:cNvPr id="214" name="Prostokąt"/>
          <p:cNvGrpSpPr/>
          <p:nvPr/>
        </p:nvGrpSpPr>
        <p:grpSpPr>
          <a:xfrm>
            <a:off x="1310214" y="753250"/>
            <a:ext cx="10936684" cy="1650074"/>
            <a:chOff x="0" y="0"/>
            <a:chExt cx="10936682" cy="1650072"/>
          </a:xfrm>
        </p:grpSpPr>
        <p:sp>
          <p:nvSpPr>
            <p:cNvPr id="213" name="Prostokąt"/>
            <p:cNvSpPr/>
            <p:nvPr/>
          </p:nvSpPr>
          <p:spPr>
            <a:xfrm>
              <a:off x="50800" y="50800"/>
              <a:ext cx="10835083" cy="15484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2" name="Prostokąt Prostokąt" descr="Prostokąt Prostokąt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936683" cy="1650073"/>
            </a:xfrm>
            <a:prstGeom prst="rect">
              <a:avLst/>
            </a:prstGeom>
            <a:effectLst/>
          </p:spPr>
        </p:pic>
      </p:grpSp>
      <p:sp>
        <p:nvSpPr>
          <p:cNvPr id="215" name="Prostokąt 2"/>
          <p:cNvSpPr txBox="1"/>
          <p:nvPr/>
        </p:nvSpPr>
        <p:spPr>
          <a:xfrm>
            <a:off x="1376350" y="1076470"/>
            <a:ext cx="10910708" cy="1013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Niepodległość – niezależność państwa w decydowaniu o sprawach wewnętrznych i stosunkach zewnętrznych.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r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19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728" y="9442801"/>
            <a:ext cx="7239293" cy="101601"/>
          </a:xfrm>
          <a:prstGeom prst="rect">
            <a:avLst/>
          </a:prstGeom>
        </p:spPr>
      </p:pic>
      <p:pic>
        <p:nvPicPr>
          <p:cNvPr id="221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23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2956944" y="4650094"/>
            <a:ext cx="7133671" cy="101601"/>
          </a:xfrm>
          <a:prstGeom prst="rect">
            <a:avLst/>
          </a:prstGeom>
        </p:spPr>
      </p:pic>
      <p:sp>
        <p:nvSpPr>
          <p:cNvPr id="225" name="MAPA POLSKI"/>
          <p:cNvSpPr txBox="1"/>
          <p:nvPr/>
        </p:nvSpPr>
        <p:spPr>
          <a:xfrm>
            <a:off x="3331568" y="571728"/>
            <a:ext cx="6341664" cy="101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MAPA POLSKI</a:t>
            </a:r>
          </a:p>
        </p:txBody>
      </p:sp>
      <p:grpSp>
        <p:nvGrpSpPr>
          <p:cNvPr id="228" name="Obrazek"/>
          <p:cNvGrpSpPr/>
          <p:nvPr/>
        </p:nvGrpSpPr>
        <p:grpSpPr>
          <a:xfrm>
            <a:off x="259248" y="1020973"/>
            <a:ext cx="12731719" cy="8720034"/>
            <a:chOff x="0" y="0"/>
            <a:chExt cx="12731718" cy="8720032"/>
          </a:xfrm>
        </p:grpSpPr>
        <p:pic>
          <p:nvPicPr>
            <p:cNvPr id="227" name="Obrazek" descr="Obrazek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4400" y="876300"/>
              <a:ext cx="11004519" cy="70563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Obrazek" descr="Obrazek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731719" cy="87200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32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442" y="9442801"/>
            <a:ext cx="11982579" cy="101601"/>
          </a:xfrm>
          <a:prstGeom prst="rect">
            <a:avLst/>
          </a:prstGeom>
        </p:spPr>
      </p:pic>
      <p:pic>
        <p:nvPicPr>
          <p:cNvPr id="234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36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1262654" y="2955804"/>
            <a:ext cx="3745091" cy="101601"/>
          </a:xfrm>
          <a:prstGeom prst="rect">
            <a:avLst/>
          </a:prstGeom>
        </p:spPr>
      </p:pic>
      <p:sp>
        <p:nvSpPr>
          <p:cNvPr id="238" name="Polska, Rzeczpospolita Polska (RP) – państwo unitarne w Europie Środkowej, położone między Morzem Bałtyckim na północy a Sudetami i Karpatami na południu, w przeważającej części w dorzeczu Wisły i Odry."/>
          <p:cNvSpPr txBox="1"/>
          <p:nvPr/>
        </p:nvSpPr>
        <p:spPr>
          <a:xfrm>
            <a:off x="1132831" y="584919"/>
            <a:ext cx="10739138" cy="126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1000"/>
              </a:spcBef>
              <a:defRPr sz="2700">
                <a:solidFill>
                  <a:schemeClr val="accent4">
                    <a:hueOff val="-476017"/>
                    <a:lumOff val="-1004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Polska</a:t>
            </a:r>
            <a:r>
              <a:t>, Rzeczpospolita </a:t>
            </a:r>
            <a:r>
              <a:rPr b="1"/>
              <a:t>Polska</a:t>
            </a:r>
            <a:r>
              <a:t> (RP) – państwo unitarne w Europie Środkowej, położone między Morzem Bałtyckim na północy a Sudetami i Karpatami na południu, w przeważającej części w dorzeczu Wisły i Odry.</a:t>
            </a:r>
          </a:p>
        </p:txBody>
      </p:sp>
      <p:pic>
        <p:nvPicPr>
          <p:cNvPr id="239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-1160065" y="7694050"/>
            <a:ext cx="3539913" cy="101601"/>
          </a:xfrm>
          <a:prstGeom prst="rect">
            <a:avLst/>
          </a:prstGeom>
        </p:spPr>
      </p:pic>
      <p:pic>
        <p:nvPicPr>
          <p:cNvPr id="241" name="Obrazek" descr="Obrazek"/>
          <p:cNvPicPr>
            <a:picLocks noChangeAspect="1"/>
          </p:cNvPicPr>
          <p:nvPr/>
        </p:nvPicPr>
        <p:blipFill>
          <a:blip r:embed="rId7">
            <a:alphaModFix amt="63938"/>
            <a:extLst/>
          </a:blip>
          <a:stretch>
            <a:fillRect/>
          </a:stretch>
        </p:blipFill>
        <p:spPr>
          <a:xfrm rot="156671">
            <a:off x="5918154" y="2513020"/>
            <a:ext cx="6293443" cy="395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148945">
            <a:off x="985445" y="5027492"/>
            <a:ext cx="5781253" cy="3834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46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728" y="9442801"/>
            <a:ext cx="7239293" cy="101601"/>
          </a:xfrm>
          <a:prstGeom prst="rect">
            <a:avLst/>
          </a:prstGeom>
        </p:spPr>
      </p:pic>
      <p:pic>
        <p:nvPicPr>
          <p:cNvPr id="248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50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2956944" y="4650094"/>
            <a:ext cx="7133671" cy="101601"/>
          </a:xfrm>
          <a:prstGeom prst="rect">
            <a:avLst/>
          </a:prstGeom>
        </p:spPr>
      </p:pic>
      <p:sp>
        <p:nvSpPr>
          <p:cNvPr id="252" name="W historii Polski 11 listopada 1918 roku zapisał się jako data zakończenia I wojny światowej."/>
          <p:cNvSpPr txBox="1"/>
          <p:nvPr/>
        </p:nvSpPr>
        <p:spPr>
          <a:xfrm>
            <a:off x="675878" y="544321"/>
            <a:ext cx="6495402" cy="17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lnSpc>
                <a:spcPct val="81000"/>
              </a:lnSpc>
              <a:spcBef>
                <a:spcPts val="1400"/>
              </a:spcBef>
              <a:defRPr sz="2800">
                <a:solidFill>
                  <a:srgbClr val="0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 historii Polski 11 listopada 1918 roku zapisał się jako data zakończenia I wojny światowej.</a:t>
            </a:r>
            <a:endParaRPr sz="3200">
              <a:solidFill>
                <a:srgbClr val="A6B727"/>
              </a:solidFill>
            </a:endParaRPr>
          </a:p>
        </p:txBody>
      </p:sp>
      <p:pic>
        <p:nvPicPr>
          <p:cNvPr id="253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255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257" name="Polacy kojarzą go jako moment odzyskania niepodległości po okresie zaborów.…"/>
          <p:cNvSpPr txBox="1"/>
          <p:nvPr/>
        </p:nvSpPr>
        <p:spPr>
          <a:xfrm>
            <a:off x="1143055" y="7563443"/>
            <a:ext cx="10718689" cy="1666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lnSpc>
                <a:spcPct val="81000"/>
              </a:lnSpc>
              <a:spcBef>
                <a:spcPts val="1400"/>
              </a:spcBef>
              <a:defRPr sz="2800">
                <a:solidFill>
                  <a:srgbClr val="0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Polacy kojarzą go jako moment odzyskania niepodległości po okresie zaborów.</a:t>
            </a:r>
            <a:endParaRPr sz="3200">
              <a:solidFill>
                <a:srgbClr val="A6B727"/>
              </a:solidFill>
            </a:endParaRPr>
          </a:p>
          <a:p>
            <a:pPr defTabSz="914400">
              <a:lnSpc>
                <a:spcPct val="81000"/>
              </a:lnSpc>
              <a:spcBef>
                <a:spcPts val="1400"/>
              </a:spcBef>
              <a:defRPr sz="2800">
                <a:solidFill>
                  <a:srgbClr val="00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Przez 123 lata Polacy znajdowali się pod panowaniem obcych władców, którzy chcieli zniszczyć polską tradycję i polską mowę.</a:t>
            </a:r>
          </a:p>
        </p:txBody>
      </p:sp>
      <p:grpSp>
        <p:nvGrpSpPr>
          <p:cNvPr id="260" name="Obrazek"/>
          <p:cNvGrpSpPr/>
          <p:nvPr/>
        </p:nvGrpSpPr>
        <p:grpSpPr>
          <a:xfrm>
            <a:off x="2237517" y="1801017"/>
            <a:ext cx="8153700" cy="5549926"/>
            <a:chOff x="0" y="0"/>
            <a:chExt cx="8153698" cy="5549924"/>
          </a:xfrm>
        </p:grpSpPr>
        <p:pic>
          <p:nvPicPr>
            <p:cNvPr id="259" name="Obrazek" descr="Obrazek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15899"/>
              <a:ext cx="7747299" cy="5118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Obrazek" descr="Obrazek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8153699" cy="55499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64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843" y="8478607"/>
            <a:ext cx="12820537" cy="101601"/>
          </a:xfrm>
          <a:prstGeom prst="rect">
            <a:avLst/>
          </a:prstGeom>
        </p:spPr>
      </p:pic>
      <p:pic>
        <p:nvPicPr>
          <p:cNvPr id="266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68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270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272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274" name="Polacy nie czekali biernie na niepodległość, podejmowali nierówną, powstańczą walkę o wolną i suwerenną  Ojczyznę. Ojczyzna to Matka, która pomaga żyć, daje pracę schronienie, bezpieczeństwo, która mówi, gdzie jest moje miejsce w świecie."/>
          <p:cNvSpPr txBox="1"/>
          <p:nvPr/>
        </p:nvSpPr>
        <p:spPr>
          <a:xfrm>
            <a:off x="763416" y="544321"/>
            <a:ext cx="9581446" cy="1712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1000"/>
              </a:spcBef>
              <a:defRPr sz="28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Polacy nie czekali biernie na niepodległość, podejmowali nierówną, powstańczą walkę o wolną i suwerenną  Ojczyznę. Ojczyzna to Matka, która pomaga żyć, daje pracę schronienie, bezpieczeństwo, która mówi, gdzie jest moje miejsce w świecie.</a:t>
            </a:r>
          </a:p>
        </p:txBody>
      </p:sp>
      <p:pic>
        <p:nvPicPr>
          <p:cNvPr id="275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8410" y="3300629"/>
            <a:ext cx="11027980" cy="4701053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  <a:effectLst>
            <a:outerShdw sx="100000" sy="100000" kx="0" ky="0" algn="b" rotWithShape="0" blurRad="76200" dist="0" dir="13500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79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81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-1389874" y="3083024"/>
            <a:ext cx="3999531" cy="101601"/>
          </a:xfrm>
          <a:prstGeom prst="rect">
            <a:avLst/>
          </a:prstGeom>
        </p:spPr>
      </p:pic>
      <p:pic>
        <p:nvPicPr>
          <p:cNvPr id="283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285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pic>
        <p:nvPicPr>
          <p:cNvPr id="287" name="Obrazek" descr="Obrazek"/>
          <p:cNvPicPr>
            <a:picLocks noChangeAspect="1"/>
          </p:cNvPicPr>
          <p:nvPr/>
        </p:nvPicPr>
        <p:blipFill>
          <a:blip r:embed="rId7">
            <a:alphaModFix amt="60592"/>
            <a:extLst/>
          </a:blip>
          <a:stretch>
            <a:fillRect/>
          </a:stretch>
        </p:blipFill>
        <p:spPr>
          <a:xfrm>
            <a:off x="-267481" y="5732689"/>
            <a:ext cx="13172490" cy="51258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Obrazek"/>
          <p:cNvGrpSpPr/>
          <p:nvPr/>
        </p:nvGrpSpPr>
        <p:grpSpPr>
          <a:xfrm>
            <a:off x="2014145" y="806089"/>
            <a:ext cx="3753900" cy="4401031"/>
            <a:chOff x="0" y="0"/>
            <a:chExt cx="3753899" cy="4401029"/>
          </a:xfrm>
        </p:grpSpPr>
        <p:pic>
          <p:nvPicPr>
            <p:cNvPr id="289" name="Obrazek" descr="Obrazek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800" y="50800"/>
              <a:ext cx="3652300" cy="4299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Obrazek" descr="Obrazek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753900" cy="4401030"/>
            </a:xfrm>
            <a:prstGeom prst="rect">
              <a:avLst/>
            </a:prstGeom>
            <a:effectLst/>
          </p:spPr>
        </p:pic>
      </p:grpSp>
      <p:sp>
        <p:nvSpPr>
          <p:cNvPr id="291" name="Droga do wolności:…"/>
          <p:cNvSpPr txBox="1"/>
          <p:nvPr/>
        </p:nvSpPr>
        <p:spPr>
          <a:xfrm>
            <a:off x="5828638" y="1213858"/>
            <a:ext cx="6454448" cy="238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lnSpc>
                <a:spcPct val="90000"/>
              </a:lnSpc>
              <a:defRPr sz="43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Droga do wolności:</a:t>
            </a:r>
          </a:p>
          <a:p>
            <a:pPr defTabSz="914400">
              <a:lnSpc>
                <a:spcPct val="90000"/>
              </a:lnSpc>
              <a:defRPr sz="43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914400">
              <a:lnSpc>
                <a:spcPct val="90000"/>
              </a:lnSpc>
              <a:defRPr sz="43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Powstanie Kościuszkowskie </a:t>
            </a:r>
          </a:p>
          <a:p>
            <a:pPr defTabSz="914400">
              <a:lnSpc>
                <a:spcPct val="90000"/>
              </a:lnSpc>
              <a:defRPr sz="43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1794 rok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Linia Linia" descr="Linia Lini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45" y="178919"/>
            <a:ext cx="7239293" cy="101601"/>
          </a:xfrm>
          <a:prstGeom prst="rect">
            <a:avLst/>
          </a:prstGeom>
        </p:spPr>
      </p:pic>
      <p:pic>
        <p:nvPicPr>
          <p:cNvPr id="295" name="Linia Linia" descr="Linia Lini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464" y="8812708"/>
            <a:ext cx="12820536" cy="101601"/>
          </a:xfrm>
          <a:prstGeom prst="rect">
            <a:avLst/>
          </a:prstGeom>
        </p:spPr>
      </p:pic>
      <p:pic>
        <p:nvPicPr>
          <p:cNvPr id="297" name="Linia Linia" descr="Linia Lini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10629" y="2955804"/>
            <a:ext cx="5125887" cy="101601"/>
          </a:xfrm>
          <a:prstGeom prst="rect">
            <a:avLst/>
          </a:prstGeom>
        </p:spPr>
      </p:pic>
      <p:pic>
        <p:nvPicPr>
          <p:cNvPr id="299" name="Linia Linia" descr="Linia Lini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3632034" y="5325184"/>
            <a:ext cx="8483851" cy="101601"/>
          </a:xfrm>
          <a:prstGeom prst="rect">
            <a:avLst/>
          </a:prstGeom>
        </p:spPr>
      </p:pic>
      <p:pic>
        <p:nvPicPr>
          <p:cNvPr id="301" name="Linia Linia" descr="Linia Lin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" y="361620"/>
            <a:ext cx="7239293" cy="101601"/>
          </a:xfrm>
          <a:prstGeom prst="rect">
            <a:avLst/>
          </a:prstGeom>
        </p:spPr>
      </p:pic>
      <p:pic>
        <p:nvPicPr>
          <p:cNvPr id="303" name="Linia Linia" descr="Linia Lini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985980" y="6199853"/>
            <a:ext cx="6816999" cy="101601"/>
          </a:xfrm>
          <a:prstGeom prst="rect">
            <a:avLst/>
          </a:prstGeom>
        </p:spPr>
      </p:pic>
      <p:sp>
        <p:nvSpPr>
          <p:cNvPr id="305" name="Powstanie                      Listopadowe…"/>
          <p:cNvSpPr txBox="1"/>
          <p:nvPr/>
        </p:nvSpPr>
        <p:spPr>
          <a:xfrm>
            <a:off x="970709" y="848546"/>
            <a:ext cx="5982653" cy="2214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sz="48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Powstanie                      Listopadowe  </a:t>
            </a:r>
          </a:p>
          <a:p>
            <a:pPr algn="l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Font typeface="Gill Sans Light"/>
              <a:defRPr sz="480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1830-1831 rok</a:t>
            </a:r>
          </a:p>
        </p:txBody>
      </p:sp>
      <p:pic>
        <p:nvPicPr>
          <p:cNvPr id="306" name="Obrazek" descr="Obraze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10869" y="3461055"/>
            <a:ext cx="9129999" cy="51258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